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32" r:id="rId53"/>
    <p:sldId id="333" r:id="rId54"/>
    <p:sldId id="334" r:id="rId55"/>
    <p:sldId id="335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3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0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4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5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0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2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9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2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93353-CF0E-4EF8-A6FE-CD3BB87EB64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E1894-3706-43D8-8DE7-A4E732C0C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0798" y="2090057"/>
            <a:ext cx="74729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UNIT-III</a:t>
            </a:r>
          </a:p>
          <a:p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</a:rPr>
              <a:t>Optical Detectors and receivers</a:t>
            </a: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2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64334" y="475008"/>
            <a:ext cx="3659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manOldStyle-Bold"/>
              </a:rPr>
              <a:t>Avalanche Photodiodes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801187" y="1274024"/>
            <a:ext cx="1043286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Avalanche photodiodes (APDs)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internally multiply the primary signal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photocurrent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it enters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circuitry of the following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increases receiver sensitivity, since the photocurrent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multiplied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encountering the thermal noise associated with the receiver circuit.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for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 multiplication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place, the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photogenerated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carriers must traverse a region where a very high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present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high-field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region,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photogenerated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 or hole can gain enough energy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ionizes bound electrons in the valence band upon colliding with them. This carrier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mechanism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ionization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newly created carriers are also accelerated by the high electric field, thus gaining enough energy to cause further impact ionization. This phenomenon is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avalanche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28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566" y="517552"/>
            <a:ext cx="46503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commonly used structure for achieving carrier multiplication with very little excess noise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reach-through construction. 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reach-through avalanche photodiode (RAPD)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composed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high-resistivity p-type material deposited as an epitaxial layer on a p+ (heavily doped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p-type) substrate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p-type diffusion or ion implant is then made in the high-resistivity material, followed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an n+ (heavily doped n-type) layer. For silicon, the dopants used to form these layers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normally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boron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phosphorus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 This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referred to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p+ppn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reach-through structure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22" y="1685109"/>
            <a:ext cx="7122378" cy="3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9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8" y="308787"/>
            <a:ext cx="6422573" cy="63793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805302"/>
            <a:ext cx="57694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average number of electron–hole pairs created by a carrier per unit distance traveled is called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ionization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rate. 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exhibit different electron ionization rates a and hole ionization rates b.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values of a and b for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semiconductor materials are shown in Fig</a:t>
            </a:r>
          </a:p>
        </p:txBody>
      </p:sp>
    </p:spTree>
    <p:extLst>
      <p:ext uri="{BB962C8B-B14F-4D97-AF65-F5344CB8AC3E}">
        <p14:creationId xmlns:p14="http://schemas.microsoft.com/office/powerpoint/2010/main" val="137685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9" y="0"/>
            <a:ext cx="8902122" cy="2065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296" y="2954272"/>
            <a:ext cx="49987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current gains for different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function of bias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silicon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reach-through avalanche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photodiode are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dependence of the gain on the excitation wavelength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attributable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mixed initiation of the avalanche process by electrons and holes when most of the light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absorbed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close to the detector surface.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49" y="2181497"/>
            <a:ext cx="6744790" cy="46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0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2010" y="2787134"/>
            <a:ext cx="3701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BookmanOldStyle-Bold"/>
              </a:rPr>
              <a:t>Photodetector Noise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448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6320" y="381745"/>
            <a:ext cx="102761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 communication systems, the photodiode is generally required to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very weak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signals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of the weakest possible optical signals requires that the photodetector and its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amplification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circuitry be optimized so that a given signal-to-noise ratio is maintained. The power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to-noise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(also designated by SNR) at the output of an optical receiver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72" y="2303952"/>
            <a:ext cx="9217973" cy="2213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6320" y="4808142"/>
            <a:ext cx="102761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sensitivity of a photodetector in an optical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system is describable in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terms of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detectable optical power.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optical power necessary to produce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photocurrent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magnitude as the root mean square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total noise current, or equivalently,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to-noise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of 1.</a:t>
            </a:r>
          </a:p>
        </p:txBody>
      </p:sp>
    </p:spTree>
    <p:extLst>
      <p:ext uri="{BB962C8B-B14F-4D97-AF65-F5344CB8AC3E}">
        <p14:creationId xmlns:p14="http://schemas.microsoft.com/office/powerpoint/2010/main" val="298657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8725" y="46194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Noise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3256" y="1002550"/>
            <a:ext cx="10171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photodiode has a small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 resistance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total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consisting of junction and packaging capacitances, and a bias (or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load) resistor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the photodiode has an input capacitance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resistance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practical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purposes,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much smaller than the load resistance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can be neglected.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04" y="3040358"/>
            <a:ext cx="7702114" cy="23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8" y="245388"/>
            <a:ext cx="10169589" cy="64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3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952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principal noise sources associated with photodetectors that have no internal gain are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noise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dark-current noise generated in the bulk material of the photodiode, and surface leakage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noise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noise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arises from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nature of the production and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photoelectrons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 optical signal is incident on a photodetector.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current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mean-square value in a receiver bandwidth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proportional to the average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photocurrent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98" y="2140615"/>
            <a:ext cx="4742798" cy="12291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737" y="3673669"/>
            <a:ext cx="116607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photodiode dark current is the current that continues to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 bias circuit of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when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light is incident on the photodiode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combination of bulk and surface currents. The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bulk dark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iDB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arises from electrons and/or holes that are thermally generated in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photodiode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mean-square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current is given by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52" y="5253117"/>
            <a:ext cx="5745035" cy="1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1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6" y="357858"/>
            <a:ext cx="5712824" cy="5925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598071"/>
            <a:ext cx="64791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typical dark currents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Ge, GaAs, and In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Ga1–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diodes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in Fig. 6.9 as a function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applied voltage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to the break down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for In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Ga1–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photodiodes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increases with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a reverse bias, both dark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currents also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with the area. 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93" y="544123"/>
            <a:ext cx="63833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NewRomanPSMT"/>
              </a:rPr>
              <a:t>The surface dark current increases in </a:t>
            </a:r>
            <a:r>
              <a:rPr lang="en-US" dirty="0">
                <a:solidFill>
                  <a:srgbClr val="FF0000"/>
                </a:solidFill>
                <a:latin typeface="TimesNewRomanPSMT"/>
              </a:rPr>
              <a:t>proportion to the square root of the active area,</a:t>
            </a:r>
            <a:r>
              <a:rPr lang="en-US" dirty="0">
                <a:latin typeface="TimesNewRomanPSMT"/>
              </a:rPr>
              <a:t> and the bulk </a:t>
            </a:r>
            <a:r>
              <a:rPr lang="en-US" dirty="0" smtClean="0">
                <a:latin typeface="TimesNewRomanPSMT"/>
              </a:rPr>
              <a:t>dark current </a:t>
            </a:r>
            <a:r>
              <a:rPr lang="en-US" dirty="0">
                <a:latin typeface="TimesNewRomanPSMT"/>
              </a:rPr>
              <a:t>is directly proportional to the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6109" y="461946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ImprintMT-Shadow"/>
              </a:rPr>
              <a:t>Photodetectors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22960" y="1464774"/>
            <a:ext cx="1065929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photodetector senses the luminescent power falling upon it and converts the variation of this optical power into a correspondingly varying electric current.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optical signal is generally weakened and distorted when it emerges from the end of the fiber, the photodetector must meet very high performance requirements.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photodetector should also be insensitive to variations in temperature, be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the physical dimensions of the optical fiber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have a reasonable cost in relation to the other components of the system, and have a long operating life.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Semiconductor-based photodetectors, the photodiode is used almost exclusively for fiber optic systems because of its small size, suitable material, high sensitivity, and fast response time.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two types of photodiodes used are the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 photodetector and the avalanche photodiode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34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506" y="618699"/>
            <a:ext cx="762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mean-square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photodetector noise current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can be written 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36" y="1471358"/>
            <a:ext cx="9918153" cy="42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0806" y="285899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Signal-to-Noise Ratio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79" y="909654"/>
            <a:ext cx="9723108" cy="37537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8804" y="5172286"/>
            <a:ext cx="101531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optical signal power is 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elatively high, then the shot noise power is much greater than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thermal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power.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the SNR is called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shot-noise limited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limited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optical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power is low, then thermal noise usually dominates over the shot noise. In this case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 to as being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thermal-noise limited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65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712" y="527259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Noise-Equivalent Power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7911" y="1197036"/>
            <a:ext cx="104898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sensitivity of a photodetector in an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system is describable in terms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detectable optical power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is the optical power necessary to produce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photocurrent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magnitude as the root mean-square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total noise current, or equivalently,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to-noise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of 1. This optical signal power is referred to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equivalent power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NEP,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designated in units of W Hz.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94" y="3772350"/>
            <a:ext cx="9519672" cy="17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1559" y="2774071"/>
            <a:ext cx="288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Detector Response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71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124" y="213751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Depletion Layer Photocurrent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6389" y="639944"/>
            <a:ext cx="107507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frequency response of photodiodes, let us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schematic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reverse-biased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photodiode shown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enters the device through 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produces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electron–hole pairs as it is absorbed in the semiconductor material. Those electron–hole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pairs that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generated in the depletion region or within a diffusion length of it will be separated by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bias-voltage-induced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thereby leading to a current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external circuit as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carriers drift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the depletion layer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8" y="2635797"/>
            <a:ext cx="7688190" cy="42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5" y="744584"/>
            <a:ext cx="9780309" cy="5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5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7558" y="475008"/>
            <a:ext cx="18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Response Time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93074" y="1365630"/>
            <a:ext cx="94400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response time of a photodiode together with its output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mainly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factors: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transit time of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photocarriers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depletion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diffusion time of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photocarriers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generated outside the depletion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constant of the photodiode and its associated circuit.</a:t>
            </a:r>
          </a:p>
        </p:txBody>
      </p:sp>
      <p:sp>
        <p:nvSpPr>
          <p:cNvPr id="4" name="Rectangle 3"/>
          <p:cNvSpPr/>
          <p:nvPr/>
        </p:nvSpPr>
        <p:spPr>
          <a:xfrm>
            <a:off x="849086" y="3395565"/>
            <a:ext cx="103588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photodiode parameters responsible for these three factors are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depletion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width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photodiode junction and package capacitances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capacitance,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load resistance,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resistance, and the photodiode series resistance.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photodiode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resistance is generally only a few ohms and can be neglected in comparison with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large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resistance and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resistance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7499" y="178863"/>
            <a:ext cx="105112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at the transit time of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photocarriers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depletion region. The response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photodiode is fundamentally limited by the time it takes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photogenerated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carriers to travel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region. This transit time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the carrier drift velocity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depletion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width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is given by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176" y="1137520"/>
            <a:ext cx="2163462" cy="1331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99" y="3056708"/>
            <a:ext cx="7194701" cy="36967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26971"/>
            <a:ext cx="5394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response time is described by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time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fall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the detector output when the detector is illuminated by a step input of optical radiation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rise time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typically measured from the 10- to 90-percent points of the leading edge of the output pulse, 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shown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Fig.</a:t>
            </a:r>
          </a:p>
        </p:txBody>
      </p:sp>
    </p:spTree>
    <p:extLst>
      <p:ext uri="{BB962C8B-B14F-4D97-AF65-F5344CB8AC3E}">
        <p14:creationId xmlns:p14="http://schemas.microsoft.com/office/powerpoint/2010/main" val="165075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9" y="1534837"/>
            <a:ext cx="6539341" cy="37425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81694"/>
            <a:ext cx="552558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they can be different at low bias levels where the photodiode is not fully de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pleted, since the 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collection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then starts to become a 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contributor to the rise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this case, charge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carriers produced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depletion region are separated and collected quickly.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electron–hole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pairs generated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 must slowly diffuse to the depletion region before they can be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separated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collected. A typical response time of a partially depleted photodiode is shown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075" y="5564777"/>
            <a:ext cx="111426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carriers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the device output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rise to 50 percent of its maximum value in approximately 1 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slow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carriers cause a relatively long delay before the output reaches its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117298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566" y="270862"/>
            <a:ext cx="115998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a high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depletion layer width must be much larger than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l/as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inverse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absorption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so that most of the light will be absorbed. The response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rectangular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pulse of a low-capacitance photodiode having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1/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shown in Fig. 6.13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rise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times of the photodiode follow the input pulse quite well.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photodiode capacitance is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larger,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time becomes limited by 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constant of the load resistor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photodiode capacitance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photodetector response then begins to appear as that shown in Fig. 6.13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53" y="3399099"/>
            <a:ext cx="7797183" cy="34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8656" y="383568"/>
            <a:ext cx="3434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Principles of Photodiodes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9119" y="1402305"/>
            <a:ext cx="110337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pin Photodetector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consists of p and n regions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 very lightly n-doped intrinsic (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region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normal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reverse-bias voltage is applied across the device so that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region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fully depleted of carriers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photon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penetrates into a semiconductor, it will be absorbed as it progresses through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material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Suppose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optical power level falling on the photodetector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at a distance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material. Then the incremental change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level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this photon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passes through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incremental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semiconductor is given by</a:t>
            </a:r>
          </a:p>
          <a:p>
            <a:pPr algn="just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–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absorption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wavelength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924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46776" y="3244334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Comparisons of Photodetectors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18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2" y="1296363"/>
            <a:ext cx="12023628" cy="408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3" y="1338370"/>
            <a:ext cx="10672659" cy="39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4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8672" y="32443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mprintMT-Shadow"/>
              </a:rPr>
              <a:t>Optical Receiver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7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0193" y="827540"/>
            <a:ext cx="1011936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receiver has the task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energy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 from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end of a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an electric signal, and then amplifying this signal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large enough level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processed by the electronics following the receiver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processes, various noises and distortions will unavoidably be introduced, which can lead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errors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interpretation of the received signal.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magnitude of the received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signal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current generated by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photodetector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very weak and is adversely affected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noises associated with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 detection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electric signal output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photodiode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additional noises arising from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will further corrupt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signal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0482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9171" y="292129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Fundamental Receiver Operation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3624" y="1258615"/>
            <a:ext cx="108770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an optical receiver is much more complicated than that of an optical transmitter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must be able to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weak, distorted signals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make decisions on what type of 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sent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reshaped version of this distorted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signal that is coupled from the light source to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becomes attenuated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propagates along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waveguide. Upon arriving at the end of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receiver converts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optical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back to an electrical format.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is either a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an avalanche photodiode, which produces an electric current that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proportional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received power level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Since this electric current typically is very weak, a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amplifier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boosts it to a level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be used by the following electronics.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77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9194" y="209005"/>
            <a:ext cx="108682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electric signal produced by the photodiode is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passes through a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low-pass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that is outside of the signal bandwidth. This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receiver bandwidth.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36" y="1554481"/>
            <a:ext cx="8269214" cy="53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31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142" y="299833"/>
            <a:ext cx="109989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to minimize the effects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intersymbol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interference (ISI)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reshape the pulses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have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distorted as they traveled through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function is called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equalization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equalizes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cancels pulse-spreading effects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59" y="1444251"/>
            <a:ext cx="7229028" cy="24764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2473" y="3920730"/>
            <a:ext cx="119002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received signal level is greater than the threshold level, 1 is said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have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 received. If the voltage is below the threshold level, 0 is assumed to have been received.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accomplish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bit interpretation, the receiver must know where the bit boundaries are. This is done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assistance of a periodic waveform called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has a periodicity equal to the bit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interval. Thus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is called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 recovery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recovery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cases, 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preamplifier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placed ahead of the photodiode to boost the optical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level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photodetection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takes place. This is done so that the signal-to-noise ratio degradation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noise in the receiver electron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suppressed. Compared with other front-end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devices, such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avalanche photodiodes or optical heterodyne detectors, an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factor and a broader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53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842" y="24543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Error 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4843" y="687586"/>
            <a:ext cx="110420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customarily to describe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unwanted components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an electric signal that tend to disturb the transmission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processing of the signal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physical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system, and over which we have incomplete control. The noise sources can be either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(e.g., electric power lines, motors, radio transmitters, lightning) or internal to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(e.g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switch and power supply transients).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045" y="3082834"/>
            <a:ext cx="5147955" cy="37751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899" y="2824480"/>
            <a:ext cx="64617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further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source is attributed to 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intersymbol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interference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(ISI), which results from pulse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spreading in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optical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a pulse is transmitted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given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slot, most of the pulse energy will arrive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time slot at the receiver, 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shown in Fig.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because of pulse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spreading induced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some of the transmitted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will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spread 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time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slots as the pulse propagates along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this energy in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adjacent time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slots results in an interfering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signal, hence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term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intersymbol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743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92273" y="3244334"/>
            <a:ext cx="2407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Front-End </a:t>
            </a:r>
            <a:r>
              <a:rPr lang="en-US" b="1" dirty="0" smtClean="0">
                <a:latin typeface="BookmanOldStyle-Bold"/>
              </a:rPr>
              <a:t>Amplifier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8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736" y="0"/>
            <a:ext cx="1177834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 incident photon has an energy greater than or equal to the bandgap energy of the </a:t>
            </a:r>
            <a:r>
              <a:rPr lang="en-US" sz="1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material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photon can give up its energy and </a:t>
            </a:r>
            <a:r>
              <a:rPr lang="en-US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 an electron from the valence band to the </a:t>
            </a:r>
            <a:r>
              <a:rPr lang="en-US" sz="19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conduction </a:t>
            </a:r>
            <a:r>
              <a:rPr lang="en-US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band.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9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 process generates mobile electron–hole </a:t>
            </a:r>
            <a:r>
              <a:rPr lang="en-US" sz="1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pairs. </a:t>
            </a:r>
            <a:r>
              <a:rPr lang="en-US" sz="19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195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 and </a:t>
            </a:r>
            <a:r>
              <a:rPr lang="en-US" sz="19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holes are known as </a:t>
            </a:r>
            <a:r>
              <a:rPr lang="en-US" sz="19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photocarriers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since they are photon-generated charge carriers that are </a:t>
            </a:r>
            <a:r>
              <a:rPr lang="en-US" sz="1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to 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a current </a:t>
            </a:r>
            <a:r>
              <a:rPr lang="en-US" sz="1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bias voltage is applied across the device.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01" y="1604788"/>
            <a:ext cx="8306362" cy="52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20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182" y="118335"/>
            <a:ext cx="111382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sources at the front end of a receiver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 the sensitivity and bandwidth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a major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emphasis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on the design of a low-noise front-end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goals generally are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sensitivity while maintaining a suitable bandwidth. Front-end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communication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can be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two broad categories, which are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high-impedance and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transimpedance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31" y="2682776"/>
            <a:ext cx="5603669" cy="32688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274" y="2576642"/>
            <a:ext cx="63616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transimpedance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shown in Fig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largely overcomes the drawbacks of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impedance 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this case,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as a negative feedback resistor around an inverting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amplifier. Now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large since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feedback reduces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resistance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seen by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photodiode by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factor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that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+ 1), where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gain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means that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high-impedance design the transimpedance bandwidth increases by a factor of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for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load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0640" y="1403594"/>
            <a:ext cx="958378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this does increase the thermal noise compared to a high-impedance amplifier, the increase usually is less than a factor of 2 and can easily be tolerated. Consequently,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transimpedance front-end design tends to be the amplifier of choice for optical fiber transmission links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in addition to the thermal noise differences resulting from selection of a particular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 resistor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electronic components in the front-end amplifier that follows the photodetector also add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thermal noise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magnitude of this additional noise depends on the design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example, what type of bipolar or field-effect transistors are incorporated in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noise figure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from 3 to 5 dB (a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to 3).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30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8412" y="2865511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Digital Receiver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1633" y="1901208"/>
            <a:ext cx="96099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Ideally, in a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receiver the decision-circuit output signal voltage </a:t>
            </a:r>
            <a:r>
              <a:rPr lang="en-US" sz="2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always exceed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voltage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1 is present and would be less than the threshold when no pulse (a 0) was sent.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systems,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deviations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average value of </a:t>
            </a:r>
            <a:r>
              <a:rPr lang="en-US" sz="22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out(</a:t>
            </a:r>
            <a:r>
              <a:rPr lang="en-US" sz="22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are caused by various noises, interference from adjacent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pulses, and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 wherein the light source is not completely extinguished during a zero pulse.</a:t>
            </a:r>
          </a:p>
        </p:txBody>
      </p:sp>
    </p:spTree>
    <p:extLst>
      <p:ext uri="{BB962C8B-B14F-4D97-AF65-F5344CB8AC3E}">
        <p14:creationId xmlns:p14="http://schemas.microsoft.com/office/powerpoint/2010/main" val="316228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9365" y="279065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Probability of Error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9748" y="843116"/>
            <a:ext cx="109292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there are several ways of measuring the rate of error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occurences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digital 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stream.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approach is to divide the number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occuring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a certain time interval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number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pulses (ones and zeros) transmitted during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interval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either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bit-error rate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commonly abbreviated BER.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we have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44" y="2251256"/>
            <a:ext cx="5124163" cy="175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9879" y="4604274"/>
            <a:ext cx="108017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1/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bit rate (i.e., the pulse transmission rate). The error rate is expressed by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number, such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10–9, for example, which states that, on the average,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error occurs for every billion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Typical error rates for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telecommunication systems range from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10–9 to 10–12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rate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the signal-to-noise ratio at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rate requirements and the receiver noise levels thus set a lower limit on the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power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that is required at the photodetector.</a:t>
            </a:r>
          </a:p>
        </p:txBody>
      </p:sp>
    </p:spTree>
    <p:extLst>
      <p:ext uri="{BB962C8B-B14F-4D97-AF65-F5344CB8AC3E}">
        <p14:creationId xmlns:p14="http://schemas.microsoft.com/office/powerpoint/2010/main" val="1001819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0" y="1789612"/>
            <a:ext cx="9811822" cy="19855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6966" y="261796"/>
            <a:ext cx="10985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compute the bit-error rate at the receiver, we have to know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distribution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signal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equalizer output. Knowing the signal probability distribution at this point is important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here that the decision is made as to whether a 0 or a 1 is sent. The shapes of two signal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distributions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shown in Fig. 7.7. These 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462" y="4258491"/>
            <a:ext cx="111948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the probability that the output voltage exceeds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logical 0 is transmitted. Note that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shapes of the two probability distributions in Fig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 that the noise power for a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0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usually not the same as that for a logical 1.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occurs in optical systems because of signal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impairments (e.g., dispersion,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noise, and distortion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effects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from noise and ISI contributions at the receiver.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l)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0) are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conditional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distribution functions; that is,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| 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probability that the output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is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given that an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transmitted.</a:t>
            </a:r>
          </a:p>
        </p:txBody>
      </p:sp>
    </p:spTree>
    <p:extLst>
      <p:ext uri="{BB962C8B-B14F-4D97-AF65-F5344CB8AC3E}">
        <p14:creationId xmlns:p14="http://schemas.microsoft.com/office/powerpoint/2010/main" val="4065106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07" y="341625"/>
            <a:ext cx="7670475" cy="112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31" y="1280159"/>
            <a:ext cx="7721052" cy="3879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089" y="5306013"/>
            <a:ext cx="112237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weighting factors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determined by the a priori distribution of the data.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probabilities that either a 1 or a 0 occurs,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respectively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unbiased data with equal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and 0 occurrences,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0.5. The problem to be solved now is to select the decision threshold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where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minimum.</a:t>
            </a:r>
          </a:p>
        </p:txBody>
      </p:sp>
    </p:spTree>
    <p:extLst>
      <p:ext uri="{BB962C8B-B14F-4D97-AF65-F5344CB8AC3E}">
        <p14:creationId xmlns:p14="http://schemas.microsoft.com/office/powerpoint/2010/main" val="2414360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422" y="848978"/>
            <a:ext cx="10987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to calculate the error probability, we need only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know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and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of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out(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6342" y="10924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NewRomanPSMT"/>
              </a:rPr>
              <a:t>Error </a:t>
            </a:r>
            <a:r>
              <a:rPr lang="en-US" dirty="0">
                <a:latin typeface="TimesNewRomanPSMT"/>
              </a:rPr>
              <a:t>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2138" y="1570219"/>
            <a:ext cx="99061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let us assume that a signal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(which can be either a noise disturbance or a desired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bearing signal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probability distribution function with a mean value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sample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signal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level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at any arbitrary time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the probability that the measured sample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falls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given by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500" y="3135810"/>
            <a:ext cx="4387112" cy="946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903" y="4638329"/>
            <a:ext cx="104225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density function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is the noise variance, and its square root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a measure of the width of the probability distribution. By examining Eq. (7.9) we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see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quantity 2 2σ measures the full width of the probability distribution at the point where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amplitude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1/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maximum.</a:t>
            </a:r>
          </a:p>
        </p:txBody>
      </p:sp>
    </p:spTree>
    <p:extLst>
      <p:ext uri="{BB962C8B-B14F-4D97-AF65-F5344CB8AC3E}">
        <p14:creationId xmlns:p14="http://schemas.microsoft.com/office/powerpoint/2010/main" val="2428881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9422" y="333665"/>
            <a:ext cx="103462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probability density function to determine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error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the 1 pulses are all of amplitude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shown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and variance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output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1 pulse are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respectively, whereas for a 0 pulse they are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off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case of a 0 pulse being sent, so that no pulse is present at the decoding time.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11" y="2560321"/>
            <a:ext cx="8883370" cy="35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02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5063" y="527094"/>
            <a:ext cx="10445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error in this case is the probability that the noise will exceed the threshold voltage</a:t>
            </a:r>
          </a:p>
          <a:p>
            <a:pPr algn="just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be mistaken for a 1 pulse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probability of error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chance that the equalizer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voltage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will fall somewhere between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•.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(7.7) and (7.9), we have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50" y="1859895"/>
            <a:ext cx="9111459" cy="40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0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743" y="247415"/>
            <a:ext cx="108770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photodetector is normally designed so that these carriers are generated mainly in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depletion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(the depleted intrinsic region) where most of the incident light is absorbed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electric field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in the depletion region causes the carriers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be collected across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reverse-biased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junction. This gives rise to a current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external circuit, with one electron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flowing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carrier pair generated.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current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known as 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photocurrent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71" y="1878631"/>
            <a:ext cx="4923296" cy="49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41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" y="1295373"/>
            <a:ext cx="11653111" cy="42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8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006" y="0"/>
            <a:ext cx="110773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widely used to specify receiver performance, since it is related to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signal-to-noise ratio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to achieve a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bit-error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particular, it takes into account that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the variances in the noise powers generally are different for received logical 0 and 1 pulses.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7.9 shows how the BER varies with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approximation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in Eq. (7.13)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shown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dashed line in Fig. 7.9 is accurate to 1 percent for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 and improves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quoted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is 6, since this corresponds to a BER = 10–9.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56" y="2181497"/>
            <a:ext cx="7038136" cy="4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15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46" y="465183"/>
            <a:ext cx="7957935" cy="60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48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2257"/>
            <a:ext cx="9101478" cy="61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3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35" y="313508"/>
            <a:ext cx="9514034" cy="614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23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3" y="529657"/>
            <a:ext cx="8453712" cy="59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05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728285"/>
            <a:ext cx="11946017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7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6" y="312751"/>
            <a:ext cx="8961120" cy="61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76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442994"/>
            <a:ext cx="8488972" cy="57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77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54" y="602926"/>
            <a:ext cx="8164285" cy="56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7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7565"/>
            <a:ext cx="56431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curves clearly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strongly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wavelength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Thus a particular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material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only over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wavelength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upper wavelength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cutoff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determined by the bandgap energy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material. If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expressed in units of electron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volts (eV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then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given in units of micrometers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95" y="876158"/>
            <a:ext cx="6257305" cy="5187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56" y="3313027"/>
            <a:ext cx="4585499" cy="1118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002038"/>
            <a:ext cx="5486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cutoff wavelength is about 1.06 mm for Si and 1.6 mm for Ge.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longer wavelengths,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energy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not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excite an electron from the valence to the conduction band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9145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31" y="560487"/>
            <a:ext cx="8346773" cy="57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97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80" y="595097"/>
            <a:ext cx="8219394" cy="55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49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0" y="415441"/>
            <a:ext cx="8477259" cy="61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9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72" y="547245"/>
            <a:ext cx="8857165" cy="58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06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59" y="513325"/>
            <a:ext cx="8668438" cy="60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34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45" y="283286"/>
            <a:ext cx="9384586" cy="62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0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84" y="187497"/>
            <a:ext cx="8733896" cy="63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7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45" y="357710"/>
            <a:ext cx="8773144" cy="60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92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86" y="187960"/>
            <a:ext cx="8922234" cy="61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01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43" y="419450"/>
            <a:ext cx="8692243" cy="60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1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312" y="498289"/>
            <a:ext cx="98842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important characteristics of a photodetector are its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efficiency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response speed. 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parameters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 on the material bandgap, the operating wavelength, and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thickness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 of the device.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the electron–hole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 pairs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per incident–absorbed photon of energy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given by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9" y="3814353"/>
            <a:ext cx="9528013" cy="10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38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33" y="589973"/>
            <a:ext cx="9134503" cy="60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8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82" y="149185"/>
            <a:ext cx="9750289" cy="64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99" y="489028"/>
            <a:ext cx="8013996" cy="57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97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90" y="397588"/>
            <a:ext cx="8453282" cy="59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9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54" y="694274"/>
            <a:ext cx="9666381" cy="55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87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997" y="182879"/>
            <a:ext cx="103283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practical photodiode,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photons will create between 30 and 95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electron–hole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thus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giving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ranging from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to 95 percent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a high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depletion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must be thick enough to permit a large fraction of the incident light to be absorbed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thicker the depletion layer, the longer it takes for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photogenerated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carriers to drift across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reverse biased junction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Since the carrier drift time determines the response speed of the photodiode,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compromise has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made between response speed and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81" y="3331971"/>
            <a:ext cx="10181100" cy="21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0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4" y="1199413"/>
            <a:ext cx="7371806" cy="42206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39703"/>
            <a:ext cx="471393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most photodiodes the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independent of the power level falling on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given photon energy.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the responsivity is a linear function of the optical power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owever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quantum efficiency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a constant at all wavelengths because it varies according to the photon energy.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Consequently, the responsivity is a function of the wavelength and of the photodiode material (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different materials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different bandgap energies). 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given material, 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wavelength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incident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becomes longer, the photon energy becomes less than that required to excite 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valence band to the conduction band.</a:t>
            </a:r>
          </a:p>
        </p:txBody>
      </p:sp>
    </p:spTree>
    <p:extLst>
      <p:ext uri="{BB962C8B-B14F-4D97-AF65-F5344CB8AC3E}">
        <p14:creationId xmlns:p14="http://schemas.microsoft.com/office/powerpoint/2010/main" val="238406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4432</Words>
  <Application>Microsoft Office PowerPoint</Application>
  <PresentationFormat>Widescreen</PresentationFormat>
  <Paragraphs>148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BookmanOldStyle-Bold</vt:lpstr>
      <vt:lpstr>Calibri</vt:lpstr>
      <vt:lpstr>Calibri Light</vt:lpstr>
      <vt:lpstr>ImprintMT-Shadow</vt:lpstr>
      <vt:lpstr>Times New Roman</vt:lpstr>
      <vt:lpstr>TimesNewRomanPSMT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</dc:creator>
  <cp:lastModifiedBy>veer</cp:lastModifiedBy>
  <cp:revision>153</cp:revision>
  <dcterms:created xsi:type="dcterms:W3CDTF">2023-09-02T15:14:28Z</dcterms:created>
  <dcterms:modified xsi:type="dcterms:W3CDTF">2023-10-04T08:05:19Z</dcterms:modified>
</cp:coreProperties>
</file>